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73" r:id="rId3"/>
    <p:sldId id="270" r:id="rId4"/>
    <p:sldId id="274" r:id="rId5"/>
    <p:sldId id="277" r:id="rId6"/>
    <p:sldId id="275" r:id="rId7"/>
    <p:sldId id="276" r:id="rId8"/>
  </p:sldIdLst>
  <p:sldSz cx="18288000" cy="10287000"/>
  <p:notesSz cx="18288000" cy="10287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406831" y="731103"/>
            <a:ext cx="5474338" cy="830997"/>
          </a:xfrm>
        </p:spPr>
        <p:txBody>
          <a:bodyPr lIns="0" tIns="0" rIns="0" bIns="0"/>
          <a:lstStyle>
            <a:lvl1pPr algn="ctr">
              <a:defRPr sz="5400" b="1" i="0">
                <a:solidFill>
                  <a:schemeClr val="accent1">
                    <a:lumMod val="50000"/>
                  </a:schemeClr>
                </a:solidFill>
                <a:latin typeface="Niramit Bold" panose="00000800000000000000" pitchFamily="2" charset="-34"/>
                <a:cs typeface="Niramit Bold" panose="00000800000000000000" pitchFamily="2" charset="-34"/>
              </a:defRPr>
            </a:lvl1pPr>
          </a:lstStyle>
          <a:p>
            <a:r>
              <a:rPr lang="fr-BE" dirty="0"/>
              <a:t>ADD TITLE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1219200" y="2663097"/>
            <a:ext cx="16484959" cy="593597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fr-BE" dirty="0" err="1"/>
              <a:t>Text</a:t>
            </a:r>
            <a:r>
              <a:rPr lang="fr-BE" dirty="0"/>
              <a:t> 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www.cecimo.eu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BDB4A5-246B-8987-A621-6C729965A6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6211" y="-190500"/>
            <a:ext cx="5766851" cy="3242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248025"/>
          </a:xfrm>
          <a:custGeom>
            <a:avLst/>
            <a:gdLst/>
            <a:ahLst/>
            <a:cxnLst/>
            <a:rect l="l" t="t" r="r" b="b"/>
            <a:pathLst>
              <a:path w="9144000" h="3248025">
                <a:moveTo>
                  <a:pt x="9143999" y="3248024"/>
                </a:moveTo>
                <a:lnTo>
                  <a:pt x="0" y="324802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248024"/>
                </a:lnTo>
                <a:close/>
              </a:path>
            </a:pathLst>
          </a:custGeom>
          <a:solidFill>
            <a:srgbClr val="233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44000" y="4753992"/>
            <a:ext cx="9144000" cy="5534025"/>
          </a:xfrm>
          <a:custGeom>
            <a:avLst/>
            <a:gdLst/>
            <a:ahLst/>
            <a:cxnLst/>
            <a:rect l="l" t="t" r="r" b="b"/>
            <a:pathLst>
              <a:path w="9144000" h="5534025">
                <a:moveTo>
                  <a:pt x="9143999" y="5534024"/>
                </a:moveTo>
                <a:lnTo>
                  <a:pt x="0" y="5534024"/>
                </a:lnTo>
                <a:lnTo>
                  <a:pt x="0" y="0"/>
                </a:lnTo>
                <a:lnTo>
                  <a:pt x="9143999" y="0"/>
                </a:lnTo>
                <a:lnTo>
                  <a:pt x="9143999" y="5534024"/>
                </a:lnTo>
                <a:close/>
              </a:path>
            </a:pathLst>
          </a:custGeom>
          <a:solidFill>
            <a:srgbClr val="233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068598" y="9258321"/>
            <a:ext cx="1219200" cy="1028700"/>
          </a:xfrm>
          <a:custGeom>
            <a:avLst/>
            <a:gdLst/>
            <a:ahLst/>
            <a:cxnLst/>
            <a:rect l="l" t="t" r="r" b="b"/>
            <a:pathLst>
              <a:path w="1219200" h="1028700">
                <a:moveTo>
                  <a:pt x="1219199" y="1028656"/>
                </a:moveTo>
                <a:lnTo>
                  <a:pt x="0" y="1028656"/>
                </a:lnTo>
                <a:lnTo>
                  <a:pt x="0" y="0"/>
                </a:lnTo>
                <a:lnTo>
                  <a:pt x="1219199" y="0"/>
                </a:lnTo>
                <a:lnTo>
                  <a:pt x="1219199" y="1028656"/>
                </a:lnTo>
                <a:close/>
              </a:path>
            </a:pathLst>
          </a:custGeom>
          <a:solidFill>
            <a:srgbClr val="FF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466443" y="9621762"/>
            <a:ext cx="419100" cy="289560"/>
          </a:xfrm>
          <a:custGeom>
            <a:avLst/>
            <a:gdLst/>
            <a:ahLst/>
            <a:cxnLst/>
            <a:rect l="l" t="t" r="r" b="b"/>
            <a:pathLst>
              <a:path w="419100" h="289559">
                <a:moveTo>
                  <a:pt x="252099" y="289037"/>
                </a:moveTo>
                <a:lnTo>
                  <a:pt x="244789" y="289037"/>
                </a:lnTo>
                <a:lnTo>
                  <a:pt x="240853" y="287350"/>
                </a:lnTo>
                <a:lnTo>
                  <a:pt x="232981" y="277791"/>
                </a:lnTo>
                <a:lnTo>
                  <a:pt x="234105" y="269356"/>
                </a:lnTo>
                <a:lnTo>
                  <a:pt x="239728" y="264295"/>
                </a:lnTo>
                <a:lnTo>
                  <a:pt x="365119" y="159139"/>
                </a:lnTo>
                <a:lnTo>
                  <a:pt x="6185" y="159139"/>
                </a:lnTo>
                <a:lnTo>
                  <a:pt x="0" y="152953"/>
                </a:lnTo>
                <a:lnTo>
                  <a:pt x="0" y="137208"/>
                </a:lnTo>
                <a:lnTo>
                  <a:pt x="6185" y="131023"/>
                </a:lnTo>
                <a:lnTo>
                  <a:pt x="364557" y="131023"/>
                </a:lnTo>
                <a:lnTo>
                  <a:pt x="239728" y="26429"/>
                </a:lnTo>
                <a:lnTo>
                  <a:pt x="234105" y="21368"/>
                </a:lnTo>
                <a:lnTo>
                  <a:pt x="232981" y="12371"/>
                </a:lnTo>
                <a:lnTo>
                  <a:pt x="243102" y="1124"/>
                </a:lnTo>
                <a:lnTo>
                  <a:pt x="252099" y="0"/>
                </a:lnTo>
                <a:lnTo>
                  <a:pt x="257722" y="5060"/>
                </a:lnTo>
                <a:lnTo>
                  <a:pt x="408416" y="131585"/>
                </a:lnTo>
                <a:lnTo>
                  <a:pt x="414601" y="132710"/>
                </a:lnTo>
                <a:lnTo>
                  <a:pt x="419099" y="138895"/>
                </a:lnTo>
                <a:lnTo>
                  <a:pt x="419099" y="152391"/>
                </a:lnTo>
                <a:lnTo>
                  <a:pt x="414601" y="158014"/>
                </a:lnTo>
                <a:lnTo>
                  <a:pt x="408416" y="159139"/>
                </a:lnTo>
                <a:lnTo>
                  <a:pt x="257722" y="285663"/>
                </a:lnTo>
                <a:lnTo>
                  <a:pt x="254910" y="287913"/>
                </a:lnTo>
                <a:lnTo>
                  <a:pt x="252099" y="289037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164647" y="7252730"/>
            <a:ext cx="1590675" cy="31750"/>
          </a:xfrm>
          <a:custGeom>
            <a:avLst/>
            <a:gdLst/>
            <a:ahLst/>
            <a:cxnLst/>
            <a:rect l="l" t="t" r="r" b="b"/>
            <a:pathLst>
              <a:path w="1590675" h="31750">
                <a:moveTo>
                  <a:pt x="1590221" y="31432"/>
                </a:moveTo>
                <a:lnTo>
                  <a:pt x="0" y="31432"/>
                </a:lnTo>
                <a:lnTo>
                  <a:pt x="0" y="0"/>
                </a:lnTo>
                <a:lnTo>
                  <a:pt x="1461542" y="0"/>
                </a:lnTo>
                <a:lnTo>
                  <a:pt x="1590221" y="0"/>
                </a:lnTo>
                <a:lnTo>
                  <a:pt x="1590221" y="31432"/>
                </a:lnTo>
                <a:close/>
              </a:path>
            </a:pathLst>
          </a:custGeom>
          <a:solidFill>
            <a:srgbClr val="FF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1028700"/>
            <a:ext cx="6496049" cy="15906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6830" y="278863"/>
            <a:ext cx="5474338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520" y="3765144"/>
            <a:ext cx="16484959" cy="300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://www.cecimo.eu/" TargetMode="External"/><Relationship Id="rId2" Type="http://schemas.openxmlformats.org/officeDocument/2006/relationships/hyperlink" Target="mailto:anna.pomortseva@cecimo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mir.glas@cecimo.e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746E2-C3A4-9767-9AC4-1B62D6A98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6BC13-E226-84E6-4B53-8167455F69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0" y="-22860"/>
            <a:ext cx="18440400" cy="115342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05D1F-74FC-7153-3979-7775C0BE5292}"/>
              </a:ext>
            </a:extLst>
          </p:cNvPr>
          <p:cNvSpPr txBox="1"/>
          <p:nvPr/>
        </p:nvSpPr>
        <p:spPr>
          <a:xfrm>
            <a:off x="2171700" y="4197310"/>
            <a:ext cx="1394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PROCESS– STEP 1</a:t>
            </a:r>
            <a:endParaRPr lang="LID4096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64AA8-DD14-3185-68C6-30C456DEACB7}"/>
              </a:ext>
            </a:extLst>
          </p:cNvPr>
          <p:cNvSpPr txBox="1"/>
          <p:nvPr/>
        </p:nvSpPr>
        <p:spPr>
          <a:xfrm>
            <a:off x="2156460" y="5267217"/>
            <a:ext cx="1424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slides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information in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order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considered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MTI Awards 2024.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note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one slide per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category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LID4096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815" y="856927"/>
            <a:ext cx="10052369" cy="738664"/>
          </a:xfrm>
        </p:spPr>
        <p:txBody>
          <a:bodyPr/>
          <a:lstStyle/>
          <a:p>
            <a:r>
              <a:rPr lang="en-GB" sz="48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1.Project Specifications:</a:t>
            </a:r>
            <a:endParaRPr lang="LID4096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44F6C-E441-E7AB-7AEC-15636BDC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441879" y="1687924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Tell us more about your project and why </a:t>
            </a:r>
            <a:r>
              <a:rPr lang="en-US" sz="2000" dirty="0">
                <a:solidFill>
                  <a:srgbClr val="002E62"/>
                </a:solidFill>
                <a:latin typeface="Open Sans" panose="020B0606030504020204" pitchFamily="34" charset="0"/>
              </a:rPr>
              <a:t>you think it should win this competition. </a:t>
            </a:r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Outline features, functionality, and performance criteria that </a:t>
            </a:r>
            <a:r>
              <a:rPr lang="en-US" sz="2000" dirty="0">
                <a:solidFill>
                  <a:srgbClr val="002E62"/>
                </a:solidFill>
                <a:latin typeface="Open Sans" panose="020B0606030504020204" pitchFamily="34" charset="0"/>
              </a:rPr>
              <a:t>your </a:t>
            </a:r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project meets. (10 points) 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92822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815" y="856927"/>
            <a:ext cx="10052369" cy="738664"/>
          </a:xfrm>
        </p:spPr>
        <p:txBody>
          <a:bodyPr/>
          <a:lstStyle/>
          <a:p>
            <a:r>
              <a:rPr lang="en-GB" sz="4800" dirty="0">
                <a:solidFill>
                  <a:srgbClr val="012858"/>
                </a:solidFill>
                <a:latin typeface="Open Sans" panose="020B0606030504020204" pitchFamily="34" charset="0"/>
              </a:rPr>
              <a:t>2</a:t>
            </a:r>
            <a:r>
              <a:rPr lang="en-GB" sz="48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.Uniqueness of proposal</a:t>
            </a:r>
            <a:endParaRPr lang="LID4096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44F6C-E441-E7AB-7AEC-15636BDC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441879" y="1687924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In a few words, try to evaluate the originality and innovation of your project. How does it stand out from the crowd? (5 points)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262421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931213"/>
            <a:ext cx="14398785" cy="738664"/>
          </a:xfrm>
        </p:spPr>
        <p:txBody>
          <a:bodyPr/>
          <a:lstStyle/>
          <a:p>
            <a:r>
              <a:rPr lang="en-GB" sz="48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3. </a:t>
            </a:r>
            <a:r>
              <a:rPr lang="en-US" sz="48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Contribution to the European Industry</a:t>
            </a:r>
            <a:endParaRPr lang="LID4096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44F6C-E441-E7AB-7AEC-15636BDC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441879" y="1687924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Explain the potential impact of the proposed innovation on the European manufacturing sector and the machine tool industry. (5 points)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62853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072371"/>
            <a:ext cx="14398785" cy="615553"/>
          </a:xfrm>
        </p:spPr>
        <p:txBody>
          <a:bodyPr/>
          <a:lstStyle/>
          <a:p>
            <a:r>
              <a:rPr lang="en-GB" sz="4000" dirty="0">
                <a:solidFill>
                  <a:srgbClr val="012858"/>
                </a:solidFill>
                <a:latin typeface="Open Sans" panose="020B0606030504020204" pitchFamily="34" charset="0"/>
              </a:rPr>
              <a:t>4</a:t>
            </a:r>
            <a:r>
              <a:rPr lang="en-GB" sz="40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US" sz="40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Environmental </a:t>
            </a:r>
            <a:r>
              <a:rPr lang="en-US" sz="4000" dirty="0">
                <a:solidFill>
                  <a:srgbClr val="012858"/>
                </a:solidFill>
                <a:latin typeface="Open Sans" panose="020B0606030504020204" pitchFamily="34" charset="0"/>
              </a:rPr>
              <a:t>I</a:t>
            </a:r>
            <a:r>
              <a:rPr lang="en-US" sz="40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mpact:</a:t>
            </a:r>
            <a:endParaRPr lang="LID4096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44F6C-E441-E7AB-7AEC-15636BDC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441879" y="1687924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Outline the key impacts of the entire innovation project lifecycle in terms of long-term success and contribution to a sustainable future.  (10 points)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89103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285" y="3789283"/>
            <a:ext cx="14398785" cy="1354217"/>
          </a:xfrm>
        </p:spPr>
        <p:txBody>
          <a:bodyPr/>
          <a:lstStyle/>
          <a:p>
            <a:r>
              <a:rPr lang="fr-B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Congratulations! You </a:t>
            </a:r>
            <a:r>
              <a:rPr lang="fr-BE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completed</a:t>
            </a:r>
            <a:r>
              <a:rPr lang="fr-B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fr-B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of </a:t>
            </a:r>
            <a:r>
              <a:rPr lang="fr-BE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fr-B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application.</a:t>
            </a:r>
            <a:endParaRPr lang="LID4096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306753" y="5390257"/>
            <a:ext cx="1266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document in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pdf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format and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application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2). T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applications will be evaluated by the jury, which will award a score based on 4 criteria out of a maximum </a:t>
            </a:r>
            <a:r>
              <a:rPr lang="en-US" sz="2000" b="0" i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30 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points.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LID4096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6A1EA-1720-1DF1-47E0-C290B40AC75C}"/>
              </a:ext>
            </a:extLst>
          </p:cNvPr>
          <p:cNvSpPr/>
          <p:nvPr/>
        </p:nvSpPr>
        <p:spPr>
          <a:xfrm>
            <a:off x="2438400" y="2857500"/>
            <a:ext cx="14398785" cy="3733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784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C5FC-767C-ED4D-87C4-8F48B981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831" y="2933700"/>
            <a:ext cx="5474338" cy="830997"/>
          </a:xfrm>
        </p:spPr>
        <p:txBody>
          <a:bodyPr/>
          <a:lstStyle/>
          <a:p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Us</a:t>
            </a:r>
            <a:endParaRPr lang="LID4096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97010-05DA-AC33-4BCA-937EEB248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5601" y="4918662"/>
            <a:ext cx="15265759" cy="1354217"/>
          </a:xfrm>
        </p:spPr>
        <p:txBody>
          <a:bodyPr/>
          <a:lstStyle/>
          <a:p>
            <a:endParaRPr lang="fr-BE" sz="3200" dirty="0"/>
          </a:p>
          <a:p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vincenzo.belletti@cecimo.eu</a:t>
            </a:r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LID4096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DEE6E20-27B3-00D6-1C23-22DC23756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32" y="5408398"/>
            <a:ext cx="381000" cy="3810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68381F7-9D8B-E947-DD39-4D7EEF053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32" y="6124736"/>
            <a:ext cx="381000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EE182D-4C99-5510-0565-4E59259A8B0F}"/>
              </a:ext>
            </a:extLst>
          </p:cNvPr>
          <p:cNvSpPr txBox="1"/>
          <p:nvPr/>
        </p:nvSpPr>
        <p:spPr>
          <a:xfrm>
            <a:off x="2209801" y="3861671"/>
            <a:ext cx="1341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information,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hesitate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contact us: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C83B39-2E8B-A2AA-71E6-7A262EB64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79" y="6733588"/>
            <a:ext cx="489193" cy="489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912854-E06F-3E39-42C8-299D02D9932C}"/>
              </a:ext>
            </a:extLst>
          </p:cNvPr>
          <p:cNvSpPr txBox="1"/>
          <p:nvPr/>
        </p:nvSpPr>
        <p:spPr>
          <a:xfrm>
            <a:off x="6614585" y="6019971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damir.glas@cecimo.eu</a:t>
            </a:r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LID4096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8DE90-A616-25E4-1288-0B6384E5356B}"/>
              </a:ext>
            </a:extLst>
          </p:cNvPr>
          <p:cNvSpPr txBox="1"/>
          <p:nvPr/>
        </p:nvSpPr>
        <p:spPr>
          <a:xfrm>
            <a:off x="6610272" y="6721448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www.cecimo.eu</a:t>
            </a:r>
            <a:endParaRPr lang="fr-B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LID4096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FB869F70-94E2-F946-9E30-A9096D9AB3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039100"/>
            <a:ext cx="113285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9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365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4677</TotalTime>
  <Words>259</Words>
  <Application>Microsoft Office PowerPoint</Application>
  <PresentationFormat>Custom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Niramit Bold</vt:lpstr>
      <vt:lpstr>Open Sans</vt:lpstr>
      <vt:lpstr>Open Sans</vt:lpstr>
      <vt:lpstr>Trebuchet MS</vt:lpstr>
      <vt:lpstr>Office Theme</vt:lpstr>
      <vt:lpstr>PowerPoint Presentation</vt:lpstr>
      <vt:lpstr>1.Project Specifications:</vt:lpstr>
      <vt:lpstr>2.Uniqueness of proposal</vt:lpstr>
      <vt:lpstr>3. Contribution to the European Industry</vt:lpstr>
      <vt:lpstr>4.Environmental Impact:</vt:lpstr>
      <vt:lpstr>Congratulations! You completed step 1 of your application.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diana</dc:creator>
  <cp:keywords>DAEbpwZY3R8,BAEabfc9FHg</cp:keywords>
  <cp:lastModifiedBy>CECIMO Diana Anichitoaei</cp:lastModifiedBy>
  <cp:revision>16</cp:revision>
  <dcterms:created xsi:type="dcterms:W3CDTF">2021-10-26T12:39:53Z</dcterms:created>
  <dcterms:modified xsi:type="dcterms:W3CDTF">2024-03-01T13:39:47Z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2021-10-26T00:00:00Z</vt:filetime>
  </property>
  <property fmtid="{D5CDD505-2E9C-101B-9397-08002B2CF9AE}" pid="3" name="Creator">
    <vt:lpwstr>Canva</vt:lpwstr>
  </property>
  <property fmtid="{D5CDD505-2E9C-101B-9397-08002B2CF9AE}" pid="4" name="LastSaved">
    <vt:filetime>2021-10-26T00:00:00Z</vt:filetime>
  </property>
</Properties>
</file>